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5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6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7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2" r:id="rId4"/>
    <p:sldMasterId id="2147484410" r:id="rId5"/>
    <p:sldMasterId id="2147484427" r:id="rId6"/>
    <p:sldMasterId id="2147484444" r:id="rId7"/>
    <p:sldMasterId id="2147484461" r:id="rId8"/>
    <p:sldMasterId id="2147484478" r:id="rId9"/>
    <p:sldMasterId id="2147484495" r:id="rId10"/>
    <p:sldMasterId id="2147484512" r:id="rId11"/>
  </p:sldMasterIdLst>
  <p:notesMasterIdLst>
    <p:notesMasterId r:id="rId20"/>
  </p:notesMasterIdLst>
  <p:handoutMasterIdLst>
    <p:handoutMasterId r:id="rId21"/>
  </p:handoutMasterIdLst>
  <p:sldIdLst>
    <p:sldId id="263" r:id="rId12"/>
    <p:sldId id="273" r:id="rId13"/>
    <p:sldId id="272" r:id="rId14"/>
    <p:sldId id="261" r:id="rId15"/>
    <p:sldId id="276" r:id="rId16"/>
    <p:sldId id="267" r:id="rId17"/>
    <p:sldId id="269" r:id="rId18"/>
    <p:sldId id="25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2B0"/>
    <a:srgbClr val="3F5564"/>
    <a:srgbClr val="0077BC"/>
    <a:srgbClr val="D53878"/>
    <a:srgbClr val="008391"/>
    <a:srgbClr val="FBF2B4"/>
    <a:srgbClr val="F0CD50"/>
    <a:srgbClr val="4675B7"/>
    <a:srgbClr val="DBD1E6"/>
    <a:srgbClr val="D2D8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7" autoAdjust="0"/>
    <p:restoredTop sz="79487" autoAdjust="0"/>
  </p:normalViewPr>
  <p:slideViewPr>
    <p:cSldViewPr snapToGrid="0">
      <p:cViewPr varScale="1">
        <p:scale>
          <a:sx n="102" d="100"/>
          <a:sy n="102" d="100"/>
        </p:scale>
        <p:origin x="780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62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28D75527-1052-40CF-90A7-805EC4F772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82182B2-420A-475A-83CF-72C9A1964B5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BB566-3845-4DC0-8CE2-DC15231A2062}" type="datetime1">
              <a:rPr lang="sv-SE" smtClean="0"/>
              <a:t>2024-05-29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CFEBD13-AD79-4726-9C7A-9E5C531A1A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00A28DF-4169-4B51-B8D3-AA9A5D6123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A0780-C7EB-45E8-96EB-66D0986C42C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1033701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5FFDC-F934-4037-B505-500B08CD3B8C}" type="datetime1">
              <a:rPr lang="sv-SE" smtClean="0"/>
              <a:t>2024-05-29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086EF-3011-429C-976B-61D9CA3A2B5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7958687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2532145-269E-4DEC-A5F5-E687CD17D124}" type="datetime1">
              <a:rPr lang="sv-SE" smtClean="0"/>
              <a:t>2024-05-29</a:t>
            </a:fld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54536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BBFA50B-E819-411C-B95B-B3FD3A3FC2B7}" type="datetime1">
              <a:rPr lang="sv-SE" smtClean="0"/>
              <a:t>2024-05-29</a:t>
            </a:fld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12735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97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23735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43038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0871652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1083233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040355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787650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33670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67267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2394286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077547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552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4F5195-589E-4BA5-AA31-A11EABAE75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1486421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388E3460-7228-4DB3-A6B8-F304B211BC3F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00141488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8" name="Rubrik 3">
            <a:extLst>
              <a:ext uri="{FF2B5EF4-FFF2-40B4-BE49-F238E27FC236}">
                <a16:creationId xmlns:a16="http://schemas.microsoft.com/office/drawing/2014/main" id="{81ADCA10-B0AD-4D27-A94A-34783BF31D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6553C1A9-DB36-4729-A526-0352AB7C6E25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38212309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96530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86840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2129371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5569838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6535697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2854282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1800635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43115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095238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3694464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41932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72873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1370054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001674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32599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8CA43A6-7E16-4DBD-AD75-D68133193CD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67532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8" name="Rubrik 3">
            <a:extLst>
              <a:ext uri="{FF2B5EF4-FFF2-40B4-BE49-F238E27FC236}">
                <a16:creationId xmlns:a16="http://schemas.microsoft.com/office/drawing/2014/main" id="{A335F1B5-8765-459C-802C-DA62079417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92F5E2AC-A457-4DE9-9A2C-4BE86BC00522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76441280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010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84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8CA43A6-7E16-4DBD-AD75-D68133193CD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24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7A284E58-B676-47B0-B49B-D281A884EF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110495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076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2883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2BC929D8-093F-4826-8D04-F268FF63E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456351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15128C6-B678-4715-9D0F-D4C07F59ED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30721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40785F0-4073-4C09-A77E-AF825CBA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40651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88807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315036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032412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29092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522466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557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7083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049095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50992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215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147408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A5CC9138-760F-4A17-8B1B-6D99EFF79AD6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8584371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&#10;&#10;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8" name="Rubrik 3">
            <a:extLst>
              <a:ext uri="{FF2B5EF4-FFF2-40B4-BE49-F238E27FC236}">
                <a16:creationId xmlns:a16="http://schemas.microsoft.com/office/drawing/2014/main" id="{2C9C189C-4F50-4B1D-9EA5-30AB73E59C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01825FE-CC31-4DE6-9AA9-7C27B553E870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9172592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2215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2138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53767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767873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813503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027795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724989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25150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078841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41209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1202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1916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970678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0529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6940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477CCA5E-96FA-4B08-97E3-9C131E99F26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</a:t>
            </a:r>
            <a:r>
              <a:rPr lang="sv-SE" sz="1050" dirty="0">
                <a:solidFill>
                  <a:schemeClr val="tx1"/>
                </a:solidFill>
              </a:rPr>
              <a:t>öppen</a:t>
            </a:r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2395555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8" name="Rubrik 3">
            <a:extLst>
              <a:ext uri="{FF2B5EF4-FFF2-40B4-BE49-F238E27FC236}">
                <a16:creationId xmlns:a16="http://schemas.microsoft.com/office/drawing/2014/main" id="{01D92FDB-2EC0-4D2B-9027-B2C6802AC7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03B86F8F-A217-4EC5-95CF-481328A25B1B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34310153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826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305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839825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799046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229012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383832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859057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082183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377983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814292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411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0074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86840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A6D7259-E2CF-428A-9B5C-9AEE444FC1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815549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380631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1319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F54FBE38-BAA0-4913-A593-C4237FC13E33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52311727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8" name="Rubrik 3">
            <a:extLst>
              <a:ext uri="{FF2B5EF4-FFF2-40B4-BE49-F238E27FC236}">
                <a16:creationId xmlns:a16="http://schemas.microsoft.com/office/drawing/2014/main" id="{48B20EB8-4FF0-4D86-B782-FE843B459F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66C4A4B-0FFF-4609-BF3A-89A12B42C121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31240437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70648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38321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708605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730186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0120431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68104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5445030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2664062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5611373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602658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36353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09585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8976977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402914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86335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B3A12899-234C-4D37-942E-64C01D64533B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67246972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8" name="Rubrik 3">
            <a:extLst>
              <a:ext uri="{FF2B5EF4-FFF2-40B4-BE49-F238E27FC236}">
                <a16:creationId xmlns:a16="http://schemas.microsoft.com/office/drawing/2014/main" id="{D9E1B7B2-3451-4D29-B53E-14A2743034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BA484A78-938B-41DE-9685-15EC3BD0A572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656666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44BB15C-87DA-407B-A8B6-CA070A8D70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0880293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1178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51962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1509150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4592984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0027434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3156330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6189945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8277629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454532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324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41209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0113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1197308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571227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8899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6715C386-526F-48AC-AD19-830972616829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5876177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8" name="Rubrik 3">
            <a:extLst>
              <a:ext uri="{FF2B5EF4-FFF2-40B4-BE49-F238E27FC236}">
                <a16:creationId xmlns:a16="http://schemas.microsoft.com/office/drawing/2014/main" id="{D4F390AC-3BA8-4C70-9E3A-28CC7DA517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5342DB73-4413-4392-B228-119A141D349B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22942773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98244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32118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8118782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56211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9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98.xml"/><Relationship Id="rId16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slideLayout" Target="../slideLayouts/slideLayout11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slideLayout" Target="../slideLayouts/slideLayout125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114.xml"/><Relationship Id="rId16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slideLayout" Target="../slideLayouts/slideLayout1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AEB2E3D-92F2-44E1-BB5F-C8FAE387A996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048D0267-35CA-45BC-A225-E420D66A8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86967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8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  <p:sldLayoutId id="2147484049" r:id="rId10"/>
    <p:sldLayoutId id="2147484057" r:id="rId11"/>
    <p:sldLayoutId id="2147484058" r:id="rId12"/>
    <p:sldLayoutId id="2147484047" r:id="rId13"/>
    <p:sldLayoutId id="2147484408" r:id="rId14"/>
    <p:sldLayoutId id="2147484409" r:id="rId15"/>
    <p:sldLayoutId id="2147484043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 userDrawn="1">
          <p15:clr>
            <a:srgbClr val="F26B43"/>
          </p15:clr>
        </p15:guide>
        <p15:guide id="9" orient="horz" pos="255" userDrawn="1">
          <p15:clr>
            <a:srgbClr val="F26B43"/>
          </p15:clr>
        </p15:guide>
        <p15:guide id="10" pos="257" userDrawn="1">
          <p15:clr>
            <a:srgbClr val="F26B43"/>
          </p15:clr>
        </p15:guide>
        <p15:guide id="11" pos="7423" userDrawn="1">
          <p15:clr>
            <a:srgbClr val="F26B43"/>
          </p15:clr>
        </p15:guide>
        <p15:guide id="12" orient="horz" pos="4156" userDrawn="1">
          <p15:clr>
            <a:srgbClr val="F26B43"/>
          </p15:clr>
        </p15:guide>
        <p15:guide id="14" orient="horz" pos="1095" userDrawn="1">
          <p15:clr>
            <a:srgbClr val="F26B43"/>
          </p15:clr>
        </p15:guide>
        <p15:guide id="15" orient="horz" pos="550" userDrawn="1">
          <p15:clr>
            <a:srgbClr val="F26B43"/>
          </p15:clr>
        </p15:guide>
        <p15:guide id="16" orient="horz" pos="3725" userDrawn="1">
          <p15:clr>
            <a:srgbClr val="F26B43"/>
          </p15:clr>
        </p15:guide>
        <p15:guide id="17" orient="horz" pos="406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AEB2E3D-92F2-44E1-BB5F-C8FAE387A996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Platshållare för bildnummer 1">
            <a:extLst>
              <a:ext uri="{FF2B5EF4-FFF2-40B4-BE49-F238E27FC236}">
                <a16:creationId xmlns:a16="http://schemas.microsoft.com/office/drawing/2014/main" id="{49735908-7AA6-42A8-8D13-0A08009408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89848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1" r:id="rId1"/>
    <p:sldLayoutId id="2147484412" r:id="rId2"/>
    <p:sldLayoutId id="2147484413" r:id="rId3"/>
    <p:sldLayoutId id="2147484414" r:id="rId4"/>
    <p:sldLayoutId id="2147484415" r:id="rId5"/>
    <p:sldLayoutId id="2147484416" r:id="rId6"/>
    <p:sldLayoutId id="2147484417" r:id="rId7"/>
    <p:sldLayoutId id="2147484418" r:id="rId8"/>
    <p:sldLayoutId id="2147484419" r:id="rId9"/>
    <p:sldLayoutId id="2147484420" r:id="rId10"/>
    <p:sldLayoutId id="2147484421" r:id="rId11"/>
    <p:sldLayoutId id="2147484422" r:id="rId12"/>
    <p:sldLayoutId id="2147484423" r:id="rId13"/>
    <p:sldLayoutId id="2147484424" r:id="rId14"/>
    <p:sldLayoutId id="2147484425" r:id="rId15"/>
    <p:sldLayoutId id="2147484426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16FC2686-3742-4CA7-96AE-CD7BBA1A90F3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2A7AAA3E-885B-47E9-ACBA-A0293FCE58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2359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8" r:id="rId1"/>
    <p:sldLayoutId id="2147484429" r:id="rId2"/>
    <p:sldLayoutId id="2147484430" r:id="rId3"/>
    <p:sldLayoutId id="2147484431" r:id="rId4"/>
    <p:sldLayoutId id="2147484432" r:id="rId5"/>
    <p:sldLayoutId id="2147484433" r:id="rId6"/>
    <p:sldLayoutId id="2147484434" r:id="rId7"/>
    <p:sldLayoutId id="2147484435" r:id="rId8"/>
    <p:sldLayoutId id="2147484436" r:id="rId9"/>
    <p:sldLayoutId id="2147484437" r:id="rId10"/>
    <p:sldLayoutId id="2147484438" r:id="rId11"/>
    <p:sldLayoutId id="2147484439" r:id="rId12"/>
    <p:sldLayoutId id="2147484440" r:id="rId13"/>
    <p:sldLayoutId id="2147484441" r:id="rId14"/>
    <p:sldLayoutId id="2147484442" r:id="rId15"/>
    <p:sldLayoutId id="2147484443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7DFF76B2-A88A-470E-B646-73BDC425A6E8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4D8D5E03-09FD-47B8-83A3-7C8B23D877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96936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5" r:id="rId1"/>
    <p:sldLayoutId id="2147484446" r:id="rId2"/>
    <p:sldLayoutId id="2147484447" r:id="rId3"/>
    <p:sldLayoutId id="2147484448" r:id="rId4"/>
    <p:sldLayoutId id="2147484449" r:id="rId5"/>
    <p:sldLayoutId id="2147484450" r:id="rId6"/>
    <p:sldLayoutId id="2147484451" r:id="rId7"/>
    <p:sldLayoutId id="2147484452" r:id="rId8"/>
    <p:sldLayoutId id="2147484453" r:id="rId9"/>
    <p:sldLayoutId id="2147484454" r:id="rId10"/>
    <p:sldLayoutId id="2147484455" r:id="rId11"/>
    <p:sldLayoutId id="2147484456" r:id="rId12"/>
    <p:sldLayoutId id="2147484457" r:id="rId13"/>
    <p:sldLayoutId id="2147484458" r:id="rId14"/>
    <p:sldLayoutId id="2147484459" r:id="rId15"/>
    <p:sldLayoutId id="2147484460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F4542BD5-103E-4DB5-88FB-E05DB9624044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ACAA70FC-8994-456B-8FC6-D537F84062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459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2" r:id="rId1"/>
    <p:sldLayoutId id="2147484463" r:id="rId2"/>
    <p:sldLayoutId id="2147484464" r:id="rId3"/>
    <p:sldLayoutId id="2147484465" r:id="rId4"/>
    <p:sldLayoutId id="2147484466" r:id="rId5"/>
    <p:sldLayoutId id="2147484467" r:id="rId6"/>
    <p:sldLayoutId id="2147484468" r:id="rId7"/>
    <p:sldLayoutId id="2147484469" r:id="rId8"/>
    <p:sldLayoutId id="2147484470" r:id="rId9"/>
    <p:sldLayoutId id="2147484471" r:id="rId10"/>
    <p:sldLayoutId id="2147484472" r:id="rId11"/>
    <p:sldLayoutId id="2147484473" r:id="rId12"/>
    <p:sldLayoutId id="2147484474" r:id="rId13"/>
    <p:sldLayoutId id="2147484475" r:id="rId14"/>
    <p:sldLayoutId id="2147484476" r:id="rId15"/>
    <p:sldLayoutId id="2147484477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BA98ADB3-7E4F-4041-B143-C1933A3E0DE3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3F2844B7-CEF6-4069-B35D-9858A87899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7771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9" r:id="rId1"/>
    <p:sldLayoutId id="2147484480" r:id="rId2"/>
    <p:sldLayoutId id="2147484481" r:id="rId3"/>
    <p:sldLayoutId id="2147484482" r:id="rId4"/>
    <p:sldLayoutId id="2147484483" r:id="rId5"/>
    <p:sldLayoutId id="2147484484" r:id="rId6"/>
    <p:sldLayoutId id="2147484485" r:id="rId7"/>
    <p:sldLayoutId id="2147484486" r:id="rId8"/>
    <p:sldLayoutId id="2147484487" r:id="rId9"/>
    <p:sldLayoutId id="2147484488" r:id="rId10"/>
    <p:sldLayoutId id="2147484489" r:id="rId11"/>
    <p:sldLayoutId id="2147484490" r:id="rId12"/>
    <p:sldLayoutId id="2147484491" r:id="rId13"/>
    <p:sldLayoutId id="2147484492" r:id="rId14"/>
    <p:sldLayoutId id="2147484493" r:id="rId15"/>
    <p:sldLayoutId id="2147484494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C30862AA-79CD-47D7-A508-195920CF797F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0B5FE696-6F97-4D3C-86EA-DA1B9AC17F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8833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6" r:id="rId1"/>
    <p:sldLayoutId id="2147484497" r:id="rId2"/>
    <p:sldLayoutId id="2147484498" r:id="rId3"/>
    <p:sldLayoutId id="2147484499" r:id="rId4"/>
    <p:sldLayoutId id="2147484500" r:id="rId5"/>
    <p:sldLayoutId id="2147484501" r:id="rId6"/>
    <p:sldLayoutId id="2147484502" r:id="rId7"/>
    <p:sldLayoutId id="2147484503" r:id="rId8"/>
    <p:sldLayoutId id="2147484504" r:id="rId9"/>
    <p:sldLayoutId id="2147484505" r:id="rId10"/>
    <p:sldLayoutId id="2147484506" r:id="rId11"/>
    <p:sldLayoutId id="2147484507" r:id="rId12"/>
    <p:sldLayoutId id="2147484508" r:id="rId13"/>
    <p:sldLayoutId id="2147484509" r:id="rId14"/>
    <p:sldLayoutId id="2147484510" r:id="rId15"/>
    <p:sldLayoutId id="2147484511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06A2100A-00F3-4208-962E-587779F2E0C0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F508861A-5DB9-448E-9A9B-FD5CEF06B1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82768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3" r:id="rId1"/>
    <p:sldLayoutId id="2147484514" r:id="rId2"/>
    <p:sldLayoutId id="2147484515" r:id="rId3"/>
    <p:sldLayoutId id="2147484516" r:id="rId4"/>
    <p:sldLayoutId id="2147484517" r:id="rId5"/>
    <p:sldLayoutId id="2147484518" r:id="rId6"/>
    <p:sldLayoutId id="2147484519" r:id="rId7"/>
    <p:sldLayoutId id="2147484520" r:id="rId8"/>
    <p:sldLayoutId id="2147484521" r:id="rId9"/>
    <p:sldLayoutId id="2147484522" r:id="rId10"/>
    <p:sldLayoutId id="2147484523" r:id="rId11"/>
    <p:sldLayoutId id="2147484524" r:id="rId12"/>
    <p:sldLayoutId id="2147484525" r:id="rId13"/>
    <p:sldLayoutId id="2147484526" r:id="rId14"/>
    <p:sldLayoutId id="2147484527" r:id="rId15"/>
    <p:sldLayoutId id="2147484528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66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5920628-F32D-4B59-82A3-068B459839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871234" cy="1349829"/>
          </a:xfrm>
        </p:spPr>
        <p:txBody>
          <a:bodyPr/>
          <a:lstStyle/>
          <a:p>
            <a:r>
              <a:rPr lang="sv-SE" dirty="0"/>
              <a:t>Rutin privata medel VoB, korttid, avlösning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7097D5D-E399-4255-9468-0116A1B0B0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Maja Klein och Gunilla Hallgren Essung 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7432880-EABA-4426-91B8-2D839C20B2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sv-SE" dirty="0"/>
              <a:t>2024-04-25</a:t>
            </a:r>
          </a:p>
        </p:txBody>
      </p:sp>
    </p:spTree>
    <p:extLst>
      <p:ext uri="{BB962C8B-B14F-4D97-AF65-F5344CB8AC3E}">
        <p14:creationId xmlns:p14="http://schemas.microsoft.com/office/powerpoint/2010/main" val="3578789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45D3CD-C153-B96B-9B69-9CBEF48C9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42" y="714305"/>
            <a:ext cx="9170279" cy="736959"/>
          </a:xfrm>
        </p:spPr>
        <p:txBody>
          <a:bodyPr>
            <a:noAutofit/>
          </a:bodyPr>
          <a:lstStyle/>
          <a:p>
            <a:r>
              <a:rPr lang="sv-SE" sz="3200" dirty="0"/>
              <a:t>Det ska vara lätt att göra rätt men rutinen är svår! </a:t>
            </a:r>
            <a:br>
              <a:rPr lang="en-US" sz="3200" dirty="0"/>
            </a:br>
            <a:endParaRPr lang="sv-SE" sz="3200" dirty="0"/>
          </a:p>
        </p:txBody>
      </p:sp>
      <p:pic>
        <p:nvPicPr>
          <p:cNvPr id="6" name="Platshållare för innehåll 5" descr="En bild som visar Grafik, clipart, konst, illustration&#10;&#10;Automatiskt genererad beskrivning">
            <a:extLst>
              <a:ext uri="{FF2B5EF4-FFF2-40B4-BE49-F238E27FC236}">
                <a16:creationId xmlns:a16="http://schemas.microsoft.com/office/drawing/2014/main" id="{8FDD5331-30B9-92E2-8C2B-047A2068CC7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571" y="2395943"/>
            <a:ext cx="4176713" cy="4176713"/>
          </a:xfrm>
        </p:spPr>
      </p:pic>
      <p:sp>
        <p:nvSpPr>
          <p:cNvPr id="9" name="Tankebubbla: moln 8">
            <a:extLst>
              <a:ext uri="{FF2B5EF4-FFF2-40B4-BE49-F238E27FC236}">
                <a16:creationId xmlns:a16="http://schemas.microsoft.com/office/drawing/2014/main" id="{1A63F338-CA87-E53A-2909-23493D682D24}"/>
              </a:ext>
            </a:extLst>
          </p:cNvPr>
          <p:cNvSpPr/>
          <p:nvPr/>
        </p:nvSpPr>
        <p:spPr>
          <a:xfrm>
            <a:off x="6500038" y="1082784"/>
            <a:ext cx="4568456" cy="2541182"/>
          </a:xfrm>
          <a:prstGeom prst="cloudCallout">
            <a:avLst>
              <a:gd name="adj1" fmla="val -66450"/>
              <a:gd name="adj2" fmla="val 42835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bg1"/>
                </a:solidFill>
              </a:rPr>
              <a:t>Om förvirring är första steget till kunskap så måste jag vara ett geni!</a:t>
            </a:r>
          </a:p>
        </p:txBody>
      </p:sp>
    </p:spTree>
    <p:extLst>
      <p:ext uri="{BB962C8B-B14F-4D97-AF65-F5344CB8AC3E}">
        <p14:creationId xmlns:p14="http://schemas.microsoft.com/office/powerpoint/2010/main" val="3493221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1D89DA-BB2B-4E72-88B2-A6888AF9B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Rutinen är sedan tidigare framtagen med stöd av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9F5A7A9-C2BD-4F90-8E3D-FE5E61895667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 numCol="2">
            <a:normAutofit/>
          </a:bodyPr>
          <a:lstStyle/>
          <a:p>
            <a:r>
              <a:rPr lang="sv-SE" dirty="0"/>
              <a:t>Förvaltningsjurist</a:t>
            </a:r>
          </a:p>
          <a:p>
            <a:r>
              <a:rPr lang="sv-SE" dirty="0"/>
              <a:t>Handläggare på Försörjningsstöd</a:t>
            </a:r>
          </a:p>
          <a:p>
            <a:r>
              <a:rPr lang="sv-SE" dirty="0"/>
              <a:t>Förste Biståndshandläggare</a:t>
            </a:r>
          </a:p>
          <a:p>
            <a:r>
              <a:rPr lang="sv-SE" dirty="0"/>
              <a:t>Förste Socialsekreterare</a:t>
            </a:r>
          </a:p>
          <a:p>
            <a:r>
              <a:rPr lang="sv-SE" dirty="0"/>
              <a:t>Förvaltningsekonom</a:t>
            </a:r>
          </a:p>
          <a:p>
            <a:r>
              <a:rPr lang="sv-SE" dirty="0"/>
              <a:t>Avgiftshandläggare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HR chef</a:t>
            </a:r>
          </a:p>
          <a:p>
            <a:r>
              <a:rPr lang="sv-SE" dirty="0"/>
              <a:t>Verksamhetschefer</a:t>
            </a:r>
          </a:p>
          <a:p>
            <a:r>
              <a:rPr lang="sv-SE" dirty="0"/>
              <a:t>Omsorgshandledare</a:t>
            </a:r>
          </a:p>
          <a:p>
            <a:r>
              <a:rPr lang="sv-SE" dirty="0"/>
              <a:t>Enhetschefer hemtjänst/VoB</a:t>
            </a:r>
          </a:p>
          <a:p>
            <a:r>
              <a:rPr lang="sv-SE" dirty="0"/>
              <a:t>Medarbetare hemtjänst/VoB</a:t>
            </a:r>
          </a:p>
          <a:p>
            <a:pPr marL="0" indent="0">
              <a:buNone/>
            </a:pPr>
            <a:endParaRPr lang="sv-SE" b="1" dirty="0"/>
          </a:p>
          <a:p>
            <a:pPr marL="0" indent="0">
              <a:buNone/>
            </a:pPr>
            <a:endParaRPr lang="sv-SE" b="1" dirty="0"/>
          </a:p>
          <a:p>
            <a:pPr marL="0" indent="0">
              <a:buNone/>
            </a:pPr>
            <a:endParaRPr lang="sv-SE" b="1" dirty="0"/>
          </a:p>
        </p:txBody>
      </p:sp>
      <p:sp>
        <p:nvSpPr>
          <p:cNvPr id="4" name="Ellips 3">
            <a:extLst>
              <a:ext uri="{FF2B5EF4-FFF2-40B4-BE49-F238E27FC236}">
                <a16:creationId xmlns:a16="http://schemas.microsoft.com/office/drawing/2014/main" id="{4569D12F-7446-11BB-7BF2-3179432BBE5D}"/>
              </a:ext>
            </a:extLst>
          </p:cNvPr>
          <p:cNvSpPr/>
          <p:nvPr/>
        </p:nvSpPr>
        <p:spPr>
          <a:xfrm>
            <a:off x="2906233" y="4495838"/>
            <a:ext cx="5677786" cy="1265275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 b="1" dirty="0"/>
          </a:p>
          <a:p>
            <a:pPr algn="ctr"/>
            <a:r>
              <a:rPr lang="sv-SE" sz="2400" b="1" dirty="0"/>
              <a:t>Reviderad rutin för VoB 2024-04-25</a:t>
            </a:r>
          </a:p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81523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F777499D-1D0B-48E0-ACEC-807492458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651" y="0"/>
            <a:ext cx="10080000" cy="1593512"/>
          </a:xfrm>
        </p:spPr>
        <p:txBody>
          <a:bodyPr>
            <a:normAutofit/>
          </a:bodyPr>
          <a:lstStyle/>
          <a:p>
            <a:r>
              <a:rPr lang="sv-SE" sz="2800" b="1" i="0" dirty="0">
                <a:solidFill>
                  <a:srgbClr val="0D0D0D"/>
                </a:solidFill>
                <a:effectLst/>
              </a:rPr>
              <a:t>Äldre samt vård och omsorgsförvaltningens rutin för privata medel i VoB, korttid och avlösning </a:t>
            </a:r>
            <a:endParaRPr lang="sv-SE" sz="4000" dirty="0"/>
          </a:p>
        </p:txBody>
      </p:sp>
      <p:pic>
        <p:nvPicPr>
          <p:cNvPr id="4" name="Platshållare för innehåll 6" descr="En bild som visar design, spiralfjäder, konst&#10;&#10;Automatiskt genererad beskrivning">
            <a:extLst>
              <a:ext uri="{FF2B5EF4-FFF2-40B4-BE49-F238E27FC236}">
                <a16:creationId xmlns:a16="http://schemas.microsoft.com/office/drawing/2014/main" id="{71AA544B-7943-717E-C8A1-BC5C03428E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285" y="2025392"/>
            <a:ext cx="4175125" cy="4175125"/>
          </a:xfrm>
          <a:prstGeom prst="rect">
            <a:avLst/>
          </a:prstGeom>
        </p:spPr>
      </p:pic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36CCBCE3-25D3-9D4B-F107-72670B6BE1C3}"/>
              </a:ext>
            </a:extLst>
          </p:cNvPr>
          <p:cNvSpPr txBox="1">
            <a:spLocks/>
          </p:cNvSpPr>
          <p:nvPr/>
        </p:nvSpPr>
        <p:spPr>
          <a:xfrm>
            <a:off x="843349" y="2344370"/>
            <a:ext cx="5950856" cy="41751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30384" indent="-230384" algn="l" defTabSz="914332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indent="-2303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7548" indent="-2303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32" indent="-2285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714" indent="-2285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>
                <a:solidFill>
                  <a:srgbClr val="000000"/>
                </a:solidFill>
              </a:rPr>
              <a:t>Hyresgästen/gästen ska i så stor utsträckning som möjligt, själv eller med hjälp av närstående/god man, hantera sina privata medel (kontanter, kontokort och likvärdigt). </a:t>
            </a:r>
          </a:p>
          <a:p>
            <a:r>
              <a:rPr lang="sv-SE" dirty="0">
                <a:solidFill>
                  <a:srgbClr val="000000"/>
                </a:solidFill>
              </a:rPr>
              <a:t>Det är viktigt att hyresgästen/gästen och hens närstående/företrädare ska känna sig trygga med vår hantering av privata medel. 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17824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4B8C764-DCFC-069B-6407-098ED75DB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är nytt?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FA911A1-3847-20D4-DE6B-9FD8EE3BF1EF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44279" y="1834006"/>
            <a:ext cx="10540577" cy="4175124"/>
          </a:xfrm>
        </p:spPr>
        <p:txBody>
          <a:bodyPr>
            <a:normAutofit fontScale="85000" lnSpcReduction="20000"/>
          </a:bodyPr>
          <a:lstStyle/>
          <a:p>
            <a:pPr marL="0" indent="0" fontAlgn="base">
              <a:lnSpc>
                <a:spcPct val="130000"/>
              </a:lnSpc>
              <a:buNone/>
            </a:pPr>
            <a:r>
              <a:rPr lang="en-US" sz="2400" b="1" dirty="0">
                <a:solidFill>
                  <a:srgbClr val="000000"/>
                </a:solidFill>
              </a:rPr>
              <a:t>En rutin</a:t>
            </a:r>
          </a:p>
          <a:p>
            <a:pPr marL="0" indent="0" fontAlgn="base">
              <a:lnSpc>
                <a:spcPct val="120000"/>
              </a:lnSpc>
              <a:buNone/>
            </a:pPr>
            <a:r>
              <a:rPr lang="en-US" sz="2000" dirty="0">
                <a:solidFill>
                  <a:srgbClr val="000000"/>
                </a:solidFill>
              </a:rPr>
              <a:t>Tidigare hade vi två rutiner, en som gällde förvaltning av privata medel och en som gällde för stöd vid hantering av privata medel. Nu har vi en rutin. </a:t>
            </a:r>
          </a:p>
          <a:p>
            <a:pPr fontAlgn="base">
              <a:lnSpc>
                <a:spcPct val="120000"/>
              </a:lnSpc>
            </a:pPr>
            <a:endParaRPr lang="en-US" sz="2400" b="1" dirty="0">
              <a:solidFill>
                <a:srgbClr val="000000"/>
              </a:solidFill>
            </a:endParaRPr>
          </a:p>
          <a:p>
            <a:pPr marL="0" indent="0" fontAlgn="base">
              <a:lnSpc>
                <a:spcPct val="130000"/>
              </a:lnSpc>
              <a:buNone/>
            </a:pPr>
            <a:r>
              <a:rPr lang="en-US" sz="2400" b="1" dirty="0">
                <a:solidFill>
                  <a:srgbClr val="000000"/>
                </a:solidFill>
              </a:rPr>
              <a:t>Enhetschefens samtal</a:t>
            </a:r>
          </a:p>
          <a:p>
            <a:pPr marL="0" indent="0" fontAlgn="base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000000"/>
                </a:solidFill>
              </a:rPr>
              <a:t>Enhetschefen har ett samtal med hyresgästen/gästen om privata medel senast två veckor efter inflytt.</a:t>
            </a:r>
          </a:p>
          <a:p>
            <a:pPr fontAlgn="base">
              <a:lnSpc>
                <a:spcPct val="120000"/>
              </a:lnSpc>
            </a:pPr>
            <a:endParaRPr lang="en-US" sz="1800" b="1" dirty="0">
              <a:solidFill>
                <a:srgbClr val="000000"/>
              </a:solidFill>
            </a:endParaRPr>
          </a:p>
          <a:p>
            <a:pPr marL="0" indent="0" fontAlgn="base">
              <a:lnSpc>
                <a:spcPct val="130000"/>
              </a:lnSpc>
              <a:buNone/>
            </a:pPr>
            <a:r>
              <a:rPr lang="en-US" sz="2400" b="1" dirty="0">
                <a:solidFill>
                  <a:srgbClr val="000000"/>
                </a:solidFill>
              </a:rPr>
              <a:t>Blanketter</a:t>
            </a:r>
          </a:p>
          <a:p>
            <a:pPr marL="0" indent="0" fontAlgn="base">
              <a:lnSpc>
                <a:spcPct val="120000"/>
              </a:lnSpc>
              <a:buNone/>
            </a:pPr>
            <a:r>
              <a:rPr lang="en-US" sz="2000" dirty="0">
                <a:solidFill>
                  <a:srgbClr val="000000"/>
                </a:solidFill>
              </a:rPr>
              <a:t>Blanketten ”Överenskommelse privata medel” ska alltid ligga som grund när vi hanterar privata medel för en hyresgäst/gäst. Överenskommelsen behöver inte skrivas på nytt om det är en ny enhetschef/kontaktpersonal etc</a:t>
            </a:r>
          </a:p>
          <a:p>
            <a:endParaRPr lang="sv-SE" dirty="0"/>
          </a:p>
        </p:txBody>
      </p:sp>
      <p:pic>
        <p:nvPicPr>
          <p:cNvPr id="4" name="Platshållare för innehåll 4" descr="En bild som visar Grafik, symbol, cirkel, hjärta&#10;&#10;Automatiskt genererad beskrivning">
            <a:extLst>
              <a:ext uri="{FF2B5EF4-FFF2-40B4-BE49-F238E27FC236}">
                <a16:creationId xmlns:a16="http://schemas.microsoft.com/office/drawing/2014/main" id="{4A4E9F55-CCBC-8579-3E8A-9C80DA96C1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885" y="178340"/>
            <a:ext cx="2053177" cy="11899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9549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E3D185-9608-4FE4-B554-6B64D34E5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är nytt?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D9E0A4B-0CE9-476F-BE1A-28C9F52A777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94165" y="1841168"/>
            <a:ext cx="10080000" cy="4175124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sv-SE" b="1" dirty="0">
                <a:solidFill>
                  <a:srgbClr val="000000"/>
                </a:solidFill>
              </a:rPr>
              <a:t>Arkiveras</a:t>
            </a:r>
          </a:p>
          <a:p>
            <a:pPr marL="0" indent="0" fontAlgn="base">
              <a:buNone/>
            </a:pPr>
            <a:r>
              <a:rPr lang="sv-SE" dirty="0">
                <a:solidFill>
                  <a:srgbClr val="000000"/>
                </a:solidFill>
              </a:rPr>
              <a:t>En gång per år ska samtliga kvitton och kvittenser från föregående år arkiveras på enheten. Kvitton och kvittenser ska sparas i 10 år.</a:t>
            </a:r>
          </a:p>
          <a:p>
            <a:pPr fontAlgn="base"/>
            <a:endParaRPr lang="sv-SE" dirty="0">
              <a:solidFill>
                <a:srgbClr val="000000"/>
              </a:solidFill>
            </a:endParaRPr>
          </a:p>
          <a:p>
            <a:pPr marL="0" indent="0" fontAlgn="base">
              <a:buNone/>
            </a:pPr>
            <a:r>
              <a:rPr lang="sv-SE" b="1" dirty="0">
                <a:solidFill>
                  <a:srgbClr val="000000"/>
                </a:solidFill>
              </a:rPr>
              <a:t>Tillägg</a:t>
            </a:r>
          </a:p>
          <a:p>
            <a:pPr marL="0" indent="0" fontAlgn="base">
              <a:buNone/>
            </a:pPr>
            <a:r>
              <a:rPr lang="sv-SE" dirty="0">
                <a:solidFill>
                  <a:srgbClr val="000000"/>
                </a:solidFill>
              </a:rPr>
              <a:t>Tillagt under rubriken ”du som medarbetare får inte”: </a:t>
            </a:r>
          </a:p>
          <a:p>
            <a:pPr marL="0" indent="0" algn="l" rtl="0" fontAlgn="base">
              <a:buNone/>
            </a:pPr>
            <a:r>
              <a:rPr lang="sv-SE" dirty="0">
                <a:solidFill>
                  <a:srgbClr val="000000"/>
                </a:solidFill>
              </a:rPr>
              <a:t>- Hantera hyresgästens/gästen bank-id (eller motsvarande)  </a:t>
            </a:r>
          </a:p>
          <a:p>
            <a:pPr marL="0" indent="0" algn="l" rtl="0" fontAlgn="base">
              <a:buNone/>
            </a:pPr>
            <a:r>
              <a:rPr lang="sv-SE" dirty="0">
                <a:solidFill>
                  <a:srgbClr val="000000"/>
                </a:solidFill>
              </a:rPr>
              <a:t>- Ta emot/skicka pengar via Swish för hyresgästen/gästen 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5" name="Platshållare för innehåll 4" descr="En bild som visar Grafik, symbol, cirkel, hjärta&#10;&#10;Automatiskt genererad beskrivning">
            <a:extLst>
              <a:ext uri="{FF2B5EF4-FFF2-40B4-BE49-F238E27FC236}">
                <a16:creationId xmlns:a16="http://schemas.microsoft.com/office/drawing/2014/main" id="{CE891106-E325-4B01-1D73-E6B80C5B78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927" y="301567"/>
            <a:ext cx="2053177" cy="11899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4635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4A18E9-6B31-48C4-AD2B-441437F36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</p:spPr>
        <p:txBody>
          <a:bodyPr anchor="ctr">
            <a:normAutofit/>
          </a:bodyPr>
          <a:lstStyle/>
          <a:p>
            <a:r>
              <a:rPr lang="sv-SE" dirty="0"/>
              <a:t>Stödjande dokument – samma som tidigare	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EFD4E1B-A53A-4DEF-8A97-39F698406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9633" y="1736729"/>
            <a:ext cx="4176710" cy="4176710"/>
          </a:xfrm>
          <a:prstGeom prst="rect">
            <a:avLst/>
          </a:prstGeom>
          <a:noFill/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51C440D-BD27-4A98-92A8-38BC441E25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8618" y="2119501"/>
            <a:ext cx="5400000" cy="4176710"/>
          </a:xfrm>
        </p:spPr>
        <p:txBody>
          <a:bodyPr>
            <a:normAutofit/>
          </a:bodyPr>
          <a:lstStyle/>
          <a:p>
            <a:r>
              <a:rPr lang="sv-SE" dirty="0"/>
              <a:t>Överenskommelse - privata medel </a:t>
            </a:r>
          </a:p>
          <a:p>
            <a:r>
              <a:rPr lang="sv-SE" dirty="0"/>
              <a:t>Kvittens och inbetalning </a:t>
            </a:r>
          </a:p>
          <a:p>
            <a:r>
              <a:rPr lang="sv-SE" dirty="0"/>
              <a:t>Kassablad privata medel </a:t>
            </a:r>
          </a:p>
          <a:p>
            <a:r>
              <a:rPr lang="sv-SE" dirty="0"/>
              <a:t>Kvittoblad </a:t>
            </a:r>
          </a:p>
          <a:p>
            <a:r>
              <a:rPr lang="sv-SE" dirty="0"/>
              <a:t>Egenkontroll </a:t>
            </a:r>
          </a:p>
        </p:txBody>
      </p:sp>
    </p:spTree>
    <p:extLst>
      <p:ext uri="{BB962C8B-B14F-4D97-AF65-F5344CB8AC3E}">
        <p14:creationId xmlns:p14="http://schemas.microsoft.com/office/powerpoint/2010/main" val="2009385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BDAD27-E3F8-408B-A998-F26885507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Kontakt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E4FCA14-D569-4621-9ECA-81A8239362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Maja Klein, Gunilla Hallgren Essung</a:t>
            </a:r>
          </a:p>
          <a:p>
            <a:r>
              <a:rPr lang="sv-SE" dirty="0"/>
              <a:t>Kvalitetsutvecklare VoB</a:t>
            </a:r>
          </a:p>
          <a:p>
            <a:r>
              <a:rPr lang="sv-SE" dirty="0"/>
              <a:t>Äldre samt vård- och omsorgsförvaltningen</a:t>
            </a:r>
          </a:p>
        </p:txBody>
      </p:sp>
    </p:spTree>
    <p:extLst>
      <p:ext uri="{BB962C8B-B14F-4D97-AF65-F5344CB8AC3E}">
        <p14:creationId xmlns:p14="http://schemas.microsoft.com/office/powerpoint/2010/main" val="2441568218"/>
      </p:ext>
    </p:extLst>
  </p:cSld>
  <p:clrMapOvr>
    <a:masterClrMapping/>
  </p:clrMapOvr>
</p:sld>
</file>

<file path=ppt/theme/theme1.xml><?xml version="1.0" encoding="utf-8"?>
<a:theme xmlns:a="http://schemas.openxmlformats.org/drawingml/2006/main" name="Göteborgs Stad – Blå dekor">
  <a:themeElements>
    <a:clrScheme name="Göteborgs Stad färgpalett webbsvart">
      <a:dk1>
        <a:srgbClr val="333333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Göteborgs Stad Powerpoi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_v4.pptx" id="{E3193080-49D2-4DE4-B013-108D15EE1419}" vid="{8EBC49C1-6180-4C9D-9B8D-3C1E50410938}"/>
    </a:ext>
  </a:extLst>
</a:theme>
</file>

<file path=ppt/theme/theme10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öteborgs Stad – Mörkblå dekor">
  <a:themeElements>
    <a:clrScheme name="Göteborgs Stad färgpalett webbsvart">
      <a:dk1>
        <a:srgbClr val="333333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_v4.pptx" id="{E3193080-49D2-4DE4-B013-108D15EE1419}" vid="{BDB837A3-603F-461C-B148-DB61C10D661B}"/>
    </a:ext>
  </a:extLst>
</a:theme>
</file>

<file path=ppt/theme/theme3.xml><?xml version="1.0" encoding="utf-8"?>
<a:theme xmlns:a="http://schemas.openxmlformats.org/drawingml/2006/main" name="Göteborgs Stad – Röd dekor">
  <a:themeElements>
    <a:clrScheme name="Göteborgs Stad färgpalett webbsvart">
      <a:dk1>
        <a:srgbClr val="333333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_v4.pptx" id="{E3193080-49D2-4DE4-B013-108D15EE1419}" vid="{D2CAE3F2-BC92-4DFF-AEEE-E356BD821320}"/>
    </a:ext>
  </a:extLst>
</a:theme>
</file>

<file path=ppt/theme/theme4.xml><?xml version="1.0" encoding="utf-8"?>
<a:theme xmlns:a="http://schemas.openxmlformats.org/drawingml/2006/main" name="Göteborgs Stad – Turkos dekor">
  <a:themeElements>
    <a:clrScheme name="Göteborgs Stad färgpalett webbsvart">
      <a:dk1>
        <a:srgbClr val="333333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_v4.pptx" id="{E3193080-49D2-4DE4-B013-108D15EE1419}" vid="{200127D2-FD5B-49B3-9C0C-2C7363B47D73}"/>
    </a:ext>
  </a:extLst>
</a:theme>
</file>

<file path=ppt/theme/theme5.xml><?xml version="1.0" encoding="utf-8"?>
<a:theme xmlns:a="http://schemas.openxmlformats.org/drawingml/2006/main" name="Göteborgs Stad – Rosa dekor">
  <a:themeElements>
    <a:clrScheme name="Göteborgs Stad färgpalett webbsvart">
      <a:dk1>
        <a:srgbClr val="333333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_v4.pptx" id="{E3193080-49D2-4DE4-B013-108D15EE1419}" vid="{F05FF3CC-9949-4A4D-B478-6F1A5DB8E7A0}"/>
    </a:ext>
  </a:extLst>
</a:theme>
</file>

<file path=ppt/theme/theme6.xml><?xml version="1.0" encoding="utf-8"?>
<a:theme xmlns:a="http://schemas.openxmlformats.org/drawingml/2006/main" name="Göteborgs Stad – Grön dekor">
  <a:themeElements>
    <a:clrScheme name="Göteborgs Stad färgpalett webbsvart">
      <a:dk1>
        <a:srgbClr val="333333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_v4.pptx" id="{E3193080-49D2-4DE4-B013-108D15EE1419}" vid="{A6165CE6-4CC1-45ED-BC19-73C2186824F4}"/>
    </a:ext>
  </a:extLst>
</a:theme>
</file>

<file path=ppt/theme/theme7.xml><?xml version="1.0" encoding="utf-8"?>
<a:theme xmlns:a="http://schemas.openxmlformats.org/drawingml/2006/main" name="Göteborgs Stad – Lila dekor">
  <a:themeElements>
    <a:clrScheme name="Göteborgs Stad färgpalett webbsvart">
      <a:dk1>
        <a:srgbClr val="333333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_v4.pptx" id="{E3193080-49D2-4DE4-B013-108D15EE1419}" vid="{2F6D3D8E-1679-466C-BB18-4E9C6FC4AB31}"/>
    </a:ext>
  </a:extLst>
</a:theme>
</file>

<file path=ppt/theme/theme8.xml><?xml version="1.0" encoding="utf-8"?>
<a:theme xmlns:a="http://schemas.openxmlformats.org/drawingml/2006/main" name="Göteborgs Stad – Gul dekor">
  <a:themeElements>
    <a:clrScheme name="Göteborgs Stad färgpalett webbsvart">
      <a:dk1>
        <a:srgbClr val="333333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_v4.pptx" id="{E3193080-49D2-4DE4-B013-108D15EE1419}" vid="{516B551B-5582-498E-802A-D2457898B643}"/>
    </a:ext>
  </a:extLst>
</a:theme>
</file>

<file path=ppt/theme/theme9.xml><?xml version="1.0" encoding="utf-8"?>
<a:theme xmlns:a="http://schemas.openxmlformats.org/drawingml/2006/main" name="Office-tema">
  <a:themeElements>
    <a:clrScheme name="Göteborgs Stad Powerpoint">
      <a:dk1>
        <a:sysClr val="windowText" lastClr="000000"/>
      </a:dk1>
      <a:lt1>
        <a:sysClr val="window" lastClr="FFFFFF"/>
      </a:lt1>
      <a:dk2>
        <a:srgbClr val="495663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868"/>
      </a:accent5>
      <a:accent6>
        <a:srgbClr val="674B99"/>
      </a:accent6>
      <a:hlink>
        <a:srgbClr val="0563C1"/>
      </a:hlink>
      <a:folHlink>
        <a:srgbClr val="954F72"/>
      </a:folHlink>
    </a:clrScheme>
    <a:fontScheme name="Göteborgs Stad Powerpoi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öteborgs Stad färgpalett webbsvart">
    <a:dk1>
      <a:srgbClr val="333333"/>
    </a:dk1>
    <a:lt1>
      <a:sysClr val="window" lastClr="FFFFFF"/>
    </a:lt1>
    <a:dk2>
      <a:srgbClr val="3F5564"/>
    </a:dk2>
    <a:lt2>
      <a:srgbClr val="FFCD37"/>
    </a:lt2>
    <a:accent1>
      <a:srgbClr val="0077BC"/>
    </a:accent1>
    <a:accent2>
      <a:srgbClr val="D24723"/>
    </a:accent2>
    <a:accent3>
      <a:srgbClr val="008391"/>
    </a:accent3>
    <a:accent4>
      <a:srgbClr val="D53878"/>
    </a:accent4>
    <a:accent5>
      <a:srgbClr val="008767"/>
    </a:accent5>
    <a:accent6>
      <a:srgbClr val="674B99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64B5EA5817EAD408DA1D825C3CC6E48" ma:contentTypeVersion="13" ma:contentTypeDescription="Skapa ett nytt dokument." ma:contentTypeScope="" ma:versionID="0fcd92d39f32588d3aae2c860ca375f0">
  <xsd:schema xmlns:xsd="http://www.w3.org/2001/XMLSchema" xmlns:xs="http://www.w3.org/2001/XMLSchema" xmlns:p="http://schemas.microsoft.com/office/2006/metadata/properties" xmlns:ns2="d507d1b3-520a-4d98-93d3-4a295acdcf86" xmlns:ns3="cf91e0d7-7085-40e6-bbfa-687f5adec22c" targetNamespace="http://schemas.microsoft.com/office/2006/metadata/properties" ma:root="true" ma:fieldsID="39eb84497e996e6fb42e57895672e4c7" ns2:_="" ns3:_="">
    <xsd:import namespace="d507d1b3-520a-4d98-93d3-4a295acdcf86"/>
    <xsd:import namespace="cf91e0d7-7085-40e6-bbfa-687f5adec2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07d1b3-520a-4d98-93d3-4a295acdcf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9" nillable="true" ma:taxonomy="true" ma:internalName="lcf76f155ced4ddcb4097134ff3c332f" ma:taxonomyFieldName="MediaServiceImageTags" ma:displayName="Bildmarkeringar" ma:readOnly="false" ma:fieldId="{5cf76f15-5ced-4ddc-b409-7134ff3c332f}" ma:taxonomyMulti="true" ma:sspId="5ba0a079-088f-45e9-a2b8-c410558400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91e0d7-7085-40e6-bbfa-687f5adec22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797a59b5-286e-42f3-8c41-c7c5c6cb2753}" ma:internalName="TaxCatchAll" ma:showField="CatchAllData" ma:web="cf91e0d7-7085-40e6-bbfa-687f5adec2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f91e0d7-7085-40e6-bbfa-687f5adec22c" xsi:nil="true"/>
    <lcf76f155ced4ddcb4097134ff3c332f xmlns="d507d1b3-520a-4d98-93d3-4a295acdcf86">
      <Terms xmlns="http://schemas.microsoft.com/office/infopath/2007/PartnerControls"/>
    </lcf76f155ced4ddcb4097134ff3c332f>
    <SharedWithUsers xmlns="cf91e0d7-7085-40e6-bbfa-687f5adec22c">
      <UserInfo>
        <DisplayName>Zenita Källner</DisplayName>
        <AccountId>55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989AC10D-3143-469C-9799-000406FCAB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07d1b3-520a-4d98-93d3-4a295acdcf86"/>
    <ds:schemaRef ds:uri="cf91e0d7-7085-40e6-bbfa-687f5adec2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83D59D-5654-4680-A1F5-0586DE0517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BA0065-20AD-4BA8-BC4F-98C4D4383703}">
  <ds:schemaRefs>
    <ds:schemaRef ds:uri="http://purl.org/dc/elements/1.1/"/>
    <ds:schemaRef ds:uri="http://schemas.microsoft.com/office/2006/metadata/properties"/>
    <ds:schemaRef ds:uri="cf91e0d7-7085-40e6-bbfa-687f5adec22c"/>
    <ds:schemaRef ds:uri="http://purl.org/dc/terms/"/>
    <ds:schemaRef ds:uri="d507d1b3-520a-4d98-93d3-4a295acdcf86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341</Words>
  <Application>Microsoft Office PowerPoint</Application>
  <PresentationFormat>Bredbild</PresentationFormat>
  <Paragraphs>57</Paragraphs>
  <Slides>8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8</vt:i4>
      </vt:variant>
      <vt:variant>
        <vt:lpstr>Bildrubriker</vt:lpstr>
      </vt:variant>
      <vt:variant>
        <vt:i4>8</vt:i4>
      </vt:variant>
    </vt:vector>
  </HeadingPairs>
  <TitlesOfParts>
    <vt:vector size="20" baseType="lpstr">
      <vt:lpstr>Arial</vt:lpstr>
      <vt:lpstr>Arial Black</vt:lpstr>
      <vt:lpstr>Calibri</vt:lpstr>
      <vt:lpstr>Wingdings</vt:lpstr>
      <vt:lpstr>Göteborgs Stad – Blå dekor</vt:lpstr>
      <vt:lpstr>Göteborgs Stad – Mörkblå dekor</vt:lpstr>
      <vt:lpstr>Göteborgs Stad – Röd dekor</vt:lpstr>
      <vt:lpstr>Göteborgs Stad – Turkos dekor</vt:lpstr>
      <vt:lpstr>Göteborgs Stad – Rosa dekor</vt:lpstr>
      <vt:lpstr>Göteborgs Stad – Grön dekor</vt:lpstr>
      <vt:lpstr>Göteborgs Stad – Lila dekor</vt:lpstr>
      <vt:lpstr>Göteborgs Stad – Gul dekor</vt:lpstr>
      <vt:lpstr>Rutin privata medel VoB, korttid, avlösning</vt:lpstr>
      <vt:lpstr>Det ska vara lätt att göra rätt men rutinen är svår!  </vt:lpstr>
      <vt:lpstr>Rutinen är sedan tidigare framtagen med stöd av </vt:lpstr>
      <vt:lpstr>Äldre samt vård och omsorgsförvaltningens rutin för privata medel i VoB, korttid och avlösning </vt:lpstr>
      <vt:lpstr>Vad är nytt? </vt:lpstr>
      <vt:lpstr>Vad är nytt?</vt:lpstr>
      <vt:lpstr>Stödjande dokument – samma som tidigare </vt:lpstr>
      <vt:lpstr>Kontakt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 16:9</dc:title>
  <dc:creator>helena.skarby@aldrevardomsorg.goteborg.se</dc:creator>
  <cp:lastModifiedBy>Anna Denovan</cp:lastModifiedBy>
  <cp:revision>70</cp:revision>
  <dcterms:created xsi:type="dcterms:W3CDTF">2022-01-20T14:09:27Z</dcterms:created>
  <dcterms:modified xsi:type="dcterms:W3CDTF">2024-05-29T14:20:42Z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0x010100B64B5EA5817EAD408DA1D825C3CC6E48</vt:lpwstr>
  </property>
  <property fmtid="{D5CDD505-2E9C-101B-9397-08002B2CF9AE}" pid="3" name="MediaServiceImageTags">
    <vt:lpwstr/>
  </property>
  <property fmtid="{D5CDD505-2E9C-101B-9397-08002B2CF9AE}" pid="4" name="SW_SaveText">
    <vt:lpwstr>Spara till Notes</vt:lpwstr>
  </property>
  <property fmtid="{D5CDD505-2E9C-101B-9397-08002B2CF9AE}" pid="5" name="SW_SaveCloseOfficeText">
    <vt:lpwstr>Spara och Stäng Officedokument</vt:lpwstr>
  </property>
  <property fmtid="{D5CDD505-2E9C-101B-9397-08002B2CF9AE}" pid="6" name="SW_SaveCloseText">
    <vt:lpwstr>Spara och Stäng Notes dokument</vt:lpwstr>
  </property>
  <property fmtid="{D5CDD505-2E9C-101B-9397-08002B2CF9AE}" pid="7" name="SW_DocUNID">
    <vt:lpwstr>9D2FB903F802DC47C1258B2C004DF930</vt:lpwstr>
  </property>
  <property fmtid="{D5CDD505-2E9C-101B-9397-08002B2CF9AE}" pid="8" name="SW_DocHWND">
    <vt:r8>725132</vt:r8>
  </property>
  <property fmtid="{D5CDD505-2E9C-101B-9397-08002B2CF9AE}" pid="9" name="SW_IntOfficeMacros">
    <vt:lpwstr>Enabled</vt:lpwstr>
  </property>
  <property fmtid="{D5CDD505-2E9C-101B-9397-08002B2CF9AE}" pid="10" name="SW_CustomTitle">
    <vt:lpwstr>SWING Integrator 5 Document</vt:lpwstr>
  </property>
  <property fmtid="{D5CDD505-2E9C-101B-9397-08002B2CF9AE}" pid="11" name="SW_DialogTitle">
    <vt:lpwstr>SWING Integrator för Notes och Office</vt:lpwstr>
  </property>
  <property fmtid="{D5CDD505-2E9C-101B-9397-08002B2CF9AE}" pid="12" name="SW_PromptText">
    <vt:lpwstr>Vill du spara?</vt:lpwstr>
  </property>
  <property fmtid="{D5CDD505-2E9C-101B-9397-08002B2CF9AE}" pid="13" name="SW_NewDocument">
    <vt:lpwstr/>
  </property>
  <property fmtid="{D5CDD505-2E9C-101B-9397-08002B2CF9AE}" pid="14" name="SW_VisibleVBAMacroMenuItems">
    <vt:r8>127</vt:r8>
  </property>
  <property fmtid="{D5CDD505-2E9C-101B-9397-08002B2CF9AE}" pid="15" name="SW_EnabledVBAMacroMenuItems">
    <vt:r8>7</vt:r8>
  </property>
  <property fmtid="{D5CDD505-2E9C-101B-9397-08002B2CF9AE}" pid="16" name="SW_AddinName">
    <vt:lpwstr>SWINGINTEGRATOR529000.PPA</vt:lpwstr>
  </property>
</Properties>
</file>